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Garet" panose="020B0604020202020204" charset="0"/>
      <p:regular r:id="rId12"/>
    </p:embeddedFont>
    <p:embeddedFont>
      <p:font typeface="Garet Bold" panose="020B0604020202020204" charset="0"/>
      <p:regular r:id="rId13"/>
    </p:embeddedFont>
    <p:embeddedFont>
      <p:font typeface="Garet Ultra-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github.com/InesBett/first_project?tab=readme-ov-file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122702" y="8441690"/>
            <a:ext cx="5402176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grpSp>
        <p:nvGrpSpPr>
          <p:cNvPr id="3" name="Group 3"/>
          <p:cNvGrpSpPr/>
          <p:nvPr/>
        </p:nvGrpSpPr>
        <p:grpSpPr>
          <a:xfrm>
            <a:off x="0" y="-123494"/>
            <a:ext cx="11986712" cy="6798945"/>
            <a:chOff x="0" y="0"/>
            <a:chExt cx="15982283" cy="906525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7432" b="7432"/>
            <a:stretch>
              <a:fillRect/>
            </a:stretch>
          </p:blipFill>
          <p:spPr>
            <a:xfrm>
              <a:off x="0" y="0"/>
              <a:ext cx="15982283" cy="906525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1986712" y="0"/>
            <a:ext cx="6514642" cy="3275978"/>
            <a:chOff x="0" y="0"/>
            <a:chExt cx="8686190" cy="436797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24768" b="7732"/>
            <a:stretch>
              <a:fillRect/>
            </a:stretch>
          </p:blipFill>
          <p:spPr>
            <a:xfrm>
              <a:off x="0" y="0"/>
              <a:ext cx="8686190" cy="4367971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986712" y="3275978"/>
            <a:ext cx="6514642" cy="3399472"/>
            <a:chOff x="0" y="0"/>
            <a:chExt cx="8686190" cy="453263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t="10912" b="10912"/>
            <a:stretch>
              <a:fillRect/>
            </a:stretch>
          </p:blipFill>
          <p:spPr>
            <a:xfrm>
              <a:off x="0" y="0"/>
              <a:ext cx="8686190" cy="4532630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>
            <a:off x="15503147" y="6675451"/>
            <a:ext cx="2784853" cy="3602732"/>
          </a:xfrm>
          <a:custGeom>
            <a:avLst/>
            <a:gdLst/>
            <a:ahLst/>
            <a:cxnLst/>
            <a:rect l="l" t="t" r="r" b="b"/>
            <a:pathLst>
              <a:path w="2784853" h="3602732">
                <a:moveTo>
                  <a:pt x="0" y="0"/>
                </a:moveTo>
                <a:lnTo>
                  <a:pt x="2784853" y="0"/>
                </a:lnTo>
                <a:lnTo>
                  <a:pt x="2784853" y="3602732"/>
                </a:lnTo>
                <a:lnTo>
                  <a:pt x="0" y="3602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83" r="-19385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TextBox 10"/>
          <p:cNvSpPr txBox="1"/>
          <p:nvPr/>
        </p:nvSpPr>
        <p:spPr>
          <a:xfrm>
            <a:off x="1028700" y="8746490"/>
            <a:ext cx="9432029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Risk Control Organization- SafeHorizon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289966"/>
            <a:ext cx="14856122" cy="908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9"/>
              </a:lnSpc>
            </a:pPr>
            <a:r>
              <a:rPr lang="en-US" sz="6899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Research on Natural Disasters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79559" y="9982908"/>
            <a:ext cx="943202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399" b="1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SafeHorizon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448800"/>
            <a:ext cx="943202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By Inês Bettencourt Macedo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986712" y="3275978"/>
            <a:ext cx="6301288" cy="3399472"/>
            <a:chOff x="0" y="0"/>
            <a:chExt cx="8401717" cy="453263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t="9436" b="9436"/>
            <a:stretch>
              <a:fillRect/>
            </a:stretch>
          </p:blipFill>
          <p:spPr>
            <a:xfrm>
              <a:off x="0" y="0"/>
              <a:ext cx="8401717" cy="4532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320" b="7320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8210933" cy="1028700"/>
            <a:chOff x="0" y="0"/>
            <a:chExt cx="2162550" cy="270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2550" cy="270933"/>
            </a:xfrm>
            <a:custGeom>
              <a:avLst/>
              <a:gdLst/>
              <a:ahLst/>
              <a:cxnLst/>
              <a:rect l="l" t="t" r="r" b="b"/>
              <a:pathLst>
                <a:path w="2162550" h="270933">
                  <a:moveTo>
                    <a:pt x="1959350" y="0"/>
                  </a:moveTo>
                  <a:lnTo>
                    <a:pt x="0" y="0"/>
                  </a:lnTo>
                  <a:lnTo>
                    <a:pt x="0" y="270933"/>
                  </a:lnTo>
                  <a:lnTo>
                    <a:pt x="1959350" y="270933"/>
                  </a:lnTo>
                  <a:lnTo>
                    <a:pt x="2162550" y="135467"/>
                  </a:lnTo>
                  <a:lnTo>
                    <a:pt x="19593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048250" cy="270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738555" y="4320541"/>
            <a:ext cx="1645917" cy="1645917"/>
          </a:xfrm>
          <a:custGeom>
            <a:avLst/>
            <a:gdLst/>
            <a:ahLst/>
            <a:cxnLst/>
            <a:rect l="l" t="t" r="r" b="b"/>
            <a:pathLst>
              <a:path w="1645917" h="1645917">
                <a:moveTo>
                  <a:pt x="0" y="0"/>
                </a:moveTo>
                <a:lnTo>
                  <a:pt x="1645917" y="0"/>
                </a:lnTo>
                <a:lnTo>
                  <a:pt x="1645917" y="1645918"/>
                </a:lnTo>
                <a:lnTo>
                  <a:pt x="0" y="1645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Freeform 8"/>
          <p:cNvSpPr/>
          <p:nvPr/>
        </p:nvSpPr>
        <p:spPr>
          <a:xfrm>
            <a:off x="15426" y="7963503"/>
            <a:ext cx="2924309" cy="2323497"/>
          </a:xfrm>
          <a:custGeom>
            <a:avLst/>
            <a:gdLst/>
            <a:ahLst/>
            <a:cxnLst/>
            <a:rect l="l" t="t" r="r" b="b"/>
            <a:pathLst>
              <a:path w="2924309" h="2323497">
                <a:moveTo>
                  <a:pt x="0" y="0"/>
                </a:moveTo>
                <a:lnTo>
                  <a:pt x="2924309" y="0"/>
                </a:lnTo>
                <a:lnTo>
                  <a:pt x="2924309" y="2323497"/>
                </a:lnTo>
                <a:lnTo>
                  <a:pt x="0" y="2323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TextBox 9"/>
          <p:cNvSpPr txBox="1"/>
          <p:nvPr/>
        </p:nvSpPr>
        <p:spPr>
          <a:xfrm>
            <a:off x="628947" y="4572912"/>
            <a:ext cx="7592872" cy="688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9"/>
              </a:lnSpc>
            </a:pPr>
            <a:r>
              <a:rPr lang="en-US" sz="4299" dirty="0" err="1">
                <a:solidFill>
                  <a:srgbClr val="101010"/>
                </a:solidFill>
                <a:latin typeface="Garet"/>
                <a:ea typeface="Garet"/>
                <a:cs typeface="Garet"/>
                <a:sym typeface="Garet"/>
              </a:rPr>
              <a:t>Hypothesys</a:t>
            </a:r>
            <a:endParaRPr lang="en-US" sz="4299" dirty="0">
              <a:solidFill>
                <a:srgbClr val="10101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17957" y="138112"/>
            <a:ext cx="5243557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Conclusion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DC55650-4119-1E1E-0FD7-A21309856173}"/>
              </a:ext>
            </a:extLst>
          </p:cNvPr>
          <p:cNvSpPr txBox="1"/>
          <p:nvPr/>
        </p:nvSpPr>
        <p:spPr>
          <a:xfrm>
            <a:off x="146145" y="1358673"/>
            <a:ext cx="9184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Psst!</a:t>
            </a:r>
          </a:p>
          <a:p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more detailed information check my GitHub account</a:t>
            </a:r>
          </a:p>
          <a:p>
            <a:r>
              <a:rPr lang="pt-PT" dirty="0">
                <a:hlinkClick r:id="rId7"/>
              </a:rPr>
              <a:t>https://github.com/InesBett/first_project?tab=readme-ov-file</a:t>
            </a:r>
            <a:endParaRPr lang="pt-PT" dirty="0"/>
          </a:p>
          <a:p>
            <a:endParaRPr lang="pt-P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921" r="9189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10800000">
            <a:off x="10692118" y="0"/>
            <a:ext cx="8210933" cy="1028700"/>
            <a:chOff x="0" y="0"/>
            <a:chExt cx="2162550" cy="270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2550" cy="270933"/>
            </a:xfrm>
            <a:custGeom>
              <a:avLst/>
              <a:gdLst/>
              <a:ahLst/>
              <a:cxnLst/>
              <a:rect l="l" t="t" r="r" b="b"/>
              <a:pathLst>
                <a:path w="2162550" h="270933">
                  <a:moveTo>
                    <a:pt x="1959350" y="0"/>
                  </a:moveTo>
                  <a:lnTo>
                    <a:pt x="0" y="0"/>
                  </a:lnTo>
                  <a:lnTo>
                    <a:pt x="0" y="270933"/>
                  </a:lnTo>
                  <a:lnTo>
                    <a:pt x="1959350" y="270933"/>
                  </a:lnTo>
                  <a:lnTo>
                    <a:pt x="2162550" y="135467"/>
                  </a:lnTo>
                  <a:lnTo>
                    <a:pt x="19593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048250" cy="270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437339" y="228600"/>
            <a:ext cx="587844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0"/>
              </a:lnSpc>
              <a:spcBef>
                <a:spcPct val="0"/>
              </a:spcBef>
            </a:pPr>
            <a:r>
              <a:rPr lang="en-US" sz="3800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Project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20391" y="3123675"/>
            <a:ext cx="9833897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 b="1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Risk Control Organization-</a:t>
            </a:r>
          </a:p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 b="1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 What is?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920" y="9384128"/>
            <a:ext cx="943202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SafeHorizon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16686" y="5667206"/>
            <a:ext cx="5041305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Study the locations</a:t>
            </a:r>
          </a:p>
          <a:p>
            <a:pPr algn="ctr">
              <a:lnSpc>
                <a:spcPts val="2639"/>
              </a:lnSpc>
            </a:pPr>
            <a:endParaRPr lang="en-US" sz="21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74979" lvl="1" indent="-237490" algn="ctr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Improve infrastructure</a:t>
            </a:r>
          </a:p>
          <a:p>
            <a:pPr algn="ctr">
              <a:lnSpc>
                <a:spcPts val="2639"/>
              </a:lnSpc>
            </a:pPr>
            <a:endParaRPr lang="en-US" sz="21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74979" lvl="1" indent="-237490" algn="ctr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Increase security and resilience</a:t>
            </a:r>
          </a:p>
          <a:p>
            <a:pPr algn="ctr">
              <a:lnSpc>
                <a:spcPts val="2639"/>
              </a:lnSpc>
            </a:pPr>
            <a:endParaRPr lang="en-US" sz="21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74979" lvl="1" indent="-237490" algn="ctr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Reduce vulnerability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6888" r="16888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10800000">
            <a:off x="10692118" y="0"/>
            <a:ext cx="8210933" cy="1028700"/>
            <a:chOff x="0" y="0"/>
            <a:chExt cx="2162550" cy="270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2550" cy="270933"/>
            </a:xfrm>
            <a:custGeom>
              <a:avLst/>
              <a:gdLst/>
              <a:ahLst/>
              <a:cxnLst/>
              <a:rect l="l" t="t" r="r" b="b"/>
              <a:pathLst>
                <a:path w="2162550" h="270933">
                  <a:moveTo>
                    <a:pt x="1959350" y="0"/>
                  </a:moveTo>
                  <a:lnTo>
                    <a:pt x="0" y="0"/>
                  </a:lnTo>
                  <a:lnTo>
                    <a:pt x="0" y="270933"/>
                  </a:lnTo>
                  <a:lnTo>
                    <a:pt x="1959350" y="270933"/>
                  </a:lnTo>
                  <a:lnTo>
                    <a:pt x="2162550" y="135467"/>
                  </a:lnTo>
                  <a:lnTo>
                    <a:pt x="19593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048250" cy="270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481334" y="2169098"/>
            <a:ext cx="941962" cy="941962"/>
          </a:xfrm>
          <a:custGeom>
            <a:avLst/>
            <a:gdLst/>
            <a:ahLst/>
            <a:cxnLst/>
            <a:rect l="l" t="t" r="r" b="b"/>
            <a:pathLst>
              <a:path w="941962" h="941962">
                <a:moveTo>
                  <a:pt x="0" y="0"/>
                </a:moveTo>
                <a:lnTo>
                  <a:pt x="941962" y="0"/>
                </a:lnTo>
                <a:lnTo>
                  <a:pt x="941962" y="941962"/>
                </a:lnTo>
                <a:lnTo>
                  <a:pt x="0" y="941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8" name="TextBox 8"/>
          <p:cNvSpPr txBox="1"/>
          <p:nvPr/>
        </p:nvSpPr>
        <p:spPr>
          <a:xfrm>
            <a:off x="13437339" y="228600"/>
            <a:ext cx="587844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0"/>
              </a:lnSpc>
              <a:spcBef>
                <a:spcPct val="0"/>
              </a:spcBef>
            </a:pPr>
            <a:r>
              <a:rPr lang="en-US" sz="3800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Project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47437" y="2787008"/>
            <a:ext cx="9833897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4599" b="1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Hipoteses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4372073"/>
            <a:ext cx="8459560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2970"/>
              </a:lnSpc>
              <a:buAutoNum type="arabicPeriod"/>
            </a:pPr>
            <a:r>
              <a:rPr lang="en-US" sz="2200">
                <a:solidFill>
                  <a:srgbClr val="101010"/>
                </a:solidFill>
                <a:latin typeface="Garet"/>
                <a:ea typeface="Garet"/>
                <a:cs typeface="Garet"/>
                <a:sym typeface="Garet"/>
              </a:rPr>
              <a:t>The prevalence of certain disaster types, such as floods, is significantly associated with specific geographical and climatic conditions, particularly in warm and dry zones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88948" y="6730463"/>
            <a:ext cx="8383239" cy="184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200">
                <a:solidFill>
                  <a:srgbClr val="101010"/>
                </a:solidFill>
                <a:latin typeface="Garet"/>
                <a:ea typeface="Garet"/>
                <a:cs typeface="Garet"/>
                <a:sym typeface="Garet"/>
              </a:rPr>
              <a:t>2. "The countries most frequently affected by natural disasters are not necessarily the same as those experiencing the highest severity of incidents, indicating a complex relationship between disaster occurrence and impact"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3000"/>
            </a:blip>
            <a:srcRect l="16888" r="16888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0051639" y="3068706"/>
            <a:ext cx="8013024" cy="4867912"/>
          </a:xfrm>
          <a:custGeom>
            <a:avLst/>
            <a:gdLst/>
            <a:ahLst/>
            <a:cxnLst/>
            <a:rect l="l" t="t" r="r" b="b"/>
            <a:pathLst>
              <a:path w="8013024" h="4867912">
                <a:moveTo>
                  <a:pt x="0" y="0"/>
                </a:moveTo>
                <a:lnTo>
                  <a:pt x="8013025" y="0"/>
                </a:lnTo>
                <a:lnTo>
                  <a:pt x="8013025" y="4867912"/>
                </a:lnTo>
                <a:lnTo>
                  <a:pt x="0" y="4867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10692118" y="0"/>
            <a:ext cx="8210933" cy="1028700"/>
            <a:chOff x="0" y="0"/>
            <a:chExt cx="2162550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2550" cy="270933"/>
            </a:xfrm>
            <a:custGeom>
              <a:avLst/>
              <a:gdLst/>
              <a:ahLst/>
              <a:cxnLst/>
              <a:rect l="l" t="t" r="r" b="b"/>
              <a:pathLst>
                <a:path w="2162550" h="270933">
                  <a:moveTo>
                    <a:pt x="1959350" y="0"/>
                  </a:moveTo>
                  <a:lnTo>
                    <a:pt x="0" y="0"/>
                  </a:lnTo>
                  <a:lnTo>
                    <a:pt x="0" y="270933"/>
                  </a:lnTo>
                  <a:lnTo>
                    <a:pt x="1959350" y="270933"/>
                  </a:lnTo>
                  <a:lnTo>
                    <a:pt x="2162550" y="135467"/>
                  </a:lnTo>
                  <a:lnTo>
                    <a:pt x="19593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048250" cy="270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3068706"/>
            <a:ext cx="9144000" cy="3981715"/>
          </a:xfrm>
          <a:custGeom>
            <a:avLst/>
            <a:gdLst/>
            <a:ahLst/>
            <a:cxnLst/>
            <a:rect l="l" t="t" r="r" b="b"/>
            <a:pathLst>
              <a:path w="9144000" h="3981715">
                <a:moveTo>
                  <a:pt x="0" y="0"/>
                </a:moveTo>
                <a:lnTo>
                  <a:pt x="9144000" y="0"/>
                </a:lnTo>
                <a:lnTo>
                  <a:pt x="9144000" y="3981715"/>
                </a:lnTo>
                <a:lnTo>
                  <a:pt x="0" y="3981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45"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9" name="TextBox 9"/>
          <p:cNvSpPr txBox="1"/>
          <p:nvPr/>
        </p:nvSpPr>
        <p:spPr>
          <a:xfrm>
            <a:off x="13437339" y="228600"/>
            <a:ext cx="587844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0"/>
              </a:lnSpc>
              <a:spcBef>
                <a:spcPct val="0"/>
              </a:spcBef>
            </a:pPr>
            <a:r>
              <a:rPr lang="en-US" sz="3800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Project overview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151650" y="4437805"/>
            <a:ext cx="849870" cy="1122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pt-PT"/>
          </a:p>
        </p:txBody>
      </p:sp>
      <p:sp>
        <p:nvSpPr>
          <p:cNvPr id="11" name="TextBox 11"/>
          <p:cNvSpPr txBox="1"/>
          <p:nvPr/>
        </p:nvSpPr>
        <p:spPr>
          <a:xfrm>
            <a:off x="5793297" y="1762953"/>
            <a:ext cx="666399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0"/>
              </a:lnSpc>
              <a:spcBef>
                <a:spcPct val="0"/>
              </a:spcBef>
            </a:pPr>
            <a:r>
              <a:rPr lang="en-US" sz="3800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The process   </a:t>
            </a:r>
            <a:r>
              <a:rPr lang="en-US" sz="3800" b="1">
                <a:solidFill>
                  <a:srgbClr val="272424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of cleaning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3000"/>
            </a:blip>
            <a:srcRect l="16888" r="16888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3776162" y="1437368"/>
            <a:ext cx="9952865" cy="8161349"/>
          </a:xfrm>
          <a:custGeom>
            <a:avLst/>
            <a:gdLst/>
            <a:ahLst/>
            <a:cxnLst/>
            <a:rect l="l" t="t" r="r" b="b"/>
            <a:pathLst>
              <a:path w="9952865" h="8161349">
                <a:moveTo>
                  <a:pt x="0" y="0"/>
                </a:moveTo>
                <a:lnTo>
                  <a:pt x="9952864" y="0"/>
                </a:lnTo>
                <a:lnTo>
                  <a:pt x="9952864" y="8161349"/>
                </a:lnTo>
                <a:lnTo>
                  <a:pt x="0" y="81613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5" name="TextBox 5"/>
          <p:cNvSpPr txBox="1"/>
          <p:nvPr/>
        </p:nvSpPr>
        <p:spPr>
          <a:xfrm>
            <a:off x="5278032" y="1856423"/>
            <a:ext cx="6949124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Everytime we run the code for API request we get the latest information on incidents accross the world 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10692118" y="0"/>
            <a:ext cx="8210933" cy="1028700"/>
            <a:chOff x="0" y="0"/>
            <a:chExt cx="2162550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62550" cy="270933"/>
            </a:xfrm>
            <a:custGeom>
              <a:avLst/>
              <a:gdLst/>
              <a:ahLst/>
              <a:cxnLst/>
              <a:rect l="l" t="t" r="r" b="b"/>
              <a:pathLst>
                <a:path w="2162550" h="270933">
                  <a:moveTo>
                    <a:pt x="1959350" y="0"/>
                  </a:moveTo>
                  <a:lnTo>
                    <a:pt x="0" y="0"/>
                  </a:lnTo>
                  <a:lnTo>
                    <a:pt x="0" y="270933"/>
                  </a:lnTo>
                  <a:lnTo>
                    <a:pt x="1959350" y="270933"/>
                  </a:lnTo>
                  <a:lnTo>
                    <a:pt x="2162550" y="135467"/>
                  </a:lnTo>
                  <a:lnTo>
                    <a:pt x="19593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P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048250" cy="270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714097" y="2767387"/>
            <a:ext cx="8076994" cy="683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endParaRPr/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.env file for my API_KEY to retrive the data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create DataFrame with the responses from 60 pages corresponding to occurences of the past month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Drop unnecessary columns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53390" lvl="1" indent="-226695" algn="l">
              <a:lnSpc>
                <a:spcPts val="252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rename columns</a:t>
            </a:r>
          </a:p>
          <a:p>
            <a:pPr algn="l">
              <a:lnSpc>
                <a:spcPts val="2520"/>
              </a:lnSpc>
            </a:pPr>
            <a:endParaRPr lang="en-US" sz="21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53390" lvl="1" indent="-226695" algn="l">
              <a:lnSpc>
                <a:spcPts val="252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Clean the NaN with .isna().sum()</a:t>
            </a:r>
          </a:p>
          <a:p>
            <a:pPr algn="l">
              <a:lnSpc>
                <a:spcPts val="2520"/>
              </a:lnSpc>
            </a:pPr>
            <a:endParaRPr lang="en-US" sz="21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53390" lvl="1" indent="-226695" algn="l">
              <a:lnSpc>
                <a:spcPts val="252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standerdize the dates with regex</a:t>
            </a:r>
          </a:p>
          <a:p>
            <a:pPr algn="l">
              <a:lnSpc>
                <a:spcPts val="2520"/>
              </a:lnSpc>
            </a:pPr>
            <a:endParaRPr lang="en-US" sz="21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53390" lvl="1" indent="-226695" algn="l">
              <a:lnSpc>
                <a:spcPts val="252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replace() functions to standerdize values</a:t>
            </a:r>
          </a:p>
          <a:p>
            <a:pPr algn="l">
              <a:lnSpc>
                <a:spcPts val="2520"/>
              </a:lnSpc>
            </a:pPr>
            <a:endParaRPr lang="en-US" sz="21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53390" lvl="1" indent="-226695" algn="l">
              <a:lnSpc>
                <a:spcPts val="252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for loops to iterate over the desired data</a:t>
            </a:r>
          </a:p>
          <a:p>
            <a:pPr algn="l">
              <a:lnSpc>
                <a:spcPts val="2520"/>
              </a:lnSpc>
            </a:pPr>
            <a:endParaRPr lang="en-US" sz="21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453390" lvl="1" indent="-226695" algn="l">
              <a:lnSpc>
                <a:spcPts val="252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save file as csv </a:t>
            </a:r>
          </a:p>
          <a:p>
            <a:pPr algn="l">
              <a:lnSpc>
                <a:spcPts val="3007"/>
              </a:lnSpc>
              <a:spcBef>
                <a:spcPct val="0"/>
              </a:spcBef>
            </a:pPr>
            <a:endParaRPr lang="en-US" sz="2100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194071" y="228600"/>
            <a:ext cx="811530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Data Wrangling &amp; Cleaning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259300" y="7153499"/>
            <a:ext cx="830378" cy="313350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2902195" y="1459448"/>
            <a:ext cx="11541208" cy="8468361"/>
          </a:xfrm>
          <a:custGeom>
            <a:avLst/>
            <a:gdLst/>
            <a:ahLst/>
            <a:cxnLst/>
            <a:rect l="l" t="t" r="r" b="b"/>
            <a:pathLst>
              <a:path w="11541208" h="8468361">
                <a:moveTo>
                  <a:pt x="0" y="0"/>
                </a:moveTo>
                <a:lnTo>
                  <a:pt x="11541208" y="0"/>
                </a:lnTo>
                <a:lnTo>
                  <a:pt x="11541208" y="8468361"/>
                </a:lnTo>
                <a:lnTo>
                  <a:pt x="0" y="8468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4" name="Group 4"/>
          <p:cNvGrpSpPr/>
          <p:nvPr/>
        </p:nvGrpSpPr>
        <p:grpSpPr>
          <a:xfrm>
            <a:off x="4492881" y="9105286"/>
            <a:ext cx="2339727" cy="382228"/>
            <a:chOff x="0" y="0"/>
            <a:chExt cx="1541491" cy="2518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1491" cy="251825"/>
            </a:xfrm>
            <a:custGeom>
              <a:avLst/>
              <a:gdLst/>
              <a:ahLst/>
              <a:cxnLst/>
              <a:rect l="l" t="t" r="r" b="b"/>
              <a:pathLst>
                <a:path w="1541491" h="251825">
                  <a:moveTo>
                    <a:pt x="1338291" y="0"/>
                  </a:moveTo>
                  <a:cubicBezTo>
                    <a:pt x="1450516" y="0"/>
                    <a:pt x="1541491" y="56373"/>
                    <a:pt x="1541491" y="125912"/>
                  </a:cubicBezTo>
                  <a:cubicBezTo>
                    <a:pt x="1541491" y="195452"/>
                    <a:pt x="1450516" y="251825"/>
                    <a:pt x="1338291" y="251825"/>
                  </a:cubicBezTo>
                  <a:lnTo>
                    <a:pt x="203200" y="251825"/>
                  </a:lnTo>
                  <a:cubicBezTo>
                    <a:pt x="90976" y="251825"/>
                    <a:pt x="0" y="195452"/>
                    <a:pt x="0" y="125912"/>
                  </a:cubicBezTo>
                  <a:cubicBezTo>
                    <a:pt x="0" y="5637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541491" cy="25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8210933" cy="1028700"/>
            <a:chOff x="0" y="0"/>
            <a:chExt cx="2162550" cy="270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2550" cy="270933"/>
            </a:xfrm>
            <a:custGeom>
              <a:avLst/>
              <a:gdLst/>
              <a:ahLst/>
              <a:cxnLst/>
              <a:rect l="l" t="t" r="r" b="b"/>
              <a:pathLst>
                <a:path w="2162550" h="270933">
                  <a:moveTo>
                    <a:pt x="1959350" y="0"/>
                  </a:moveTo>
                  <a:lnTo>
                    <a:pt x="0" y="0"/>
                  </a:lnTo>
                  <a:lnTo>
                    <a:pt x="0" y="270933"/>
                  </a:lnTo>
                  <a:lnTo>
                    <a:pt x="1959350" y="270933"/>
                  </a:lnTo>
                  <a:lnTo>
                    <a:pt x="2162550" y="135467"/>
                  </a:lnTo>
                  <a:lnTo>
                    <a:pt x="19593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PT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2048250" cy="270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-5632232" y="209550"/>
            <a:ext cx="1864335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482507" y="7247405"/>
            <a:ext cx="805493" cy="3039595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161124" y="1689853"/>
            <a:ext cx="15615846" cy="7964082"/>
          </a:xfrm>
          <a:custGeom>
            <a:avLst/>
            <a:gdLst/>
            <a:ahLst/>
            <a:cxnLst/>
            <a:rect l="l" t="t" r="r" b="b"/>
            <a:pathLst>
              <a:path w="15615846" h="7964082">
                <a:moveTo>
                  <a:pt x="0" y="0"/>
                </a:moveTo>
                <a:lnTo>
                  <a:pt x="15615846" y="0"/>
                </a:lnTo>
                <a:lnTo>
                  <a:pt x="15615846" y="7964081"/>
                </a:lnTo>
                <a:lnTo>
                  <a:pt x="0" y="796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2169042" y="3151264"/>
            <a:ext cx="3522277" cy="5041259"/>
          </a:xfrm>
          <a:custGeom>
            <a:avLst/>
            <a:gdLst/>
            <a:ahLst/>
            <a:cxnLst/>
            <a:rect l="l" t="t" r="r" b="b"/>
            <a:pathLst>
              <a:path w="3522277" h="5041259">
                <a:moveTo>
                  <a:pt x="0" y="0"/>
                </a:moveTo>
                <a:lnTo>
                  <a:pt x="3522277" y="0"/>
                </a:lnTo>
                <a:lnTo>
                  <a:pt x="3522277" y="5041259"/>
                </a:lnTo>
                <a:lnTo>
                  <a:pt x="0" y="5041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5" name="Group 5"/>
          <p:cNvGrpSpPr/>
          <p:nvPr/>
        </p:nvGrpSpPr>
        <p:grpSpPr>
          <a:xfrm>
            <a:off x="2394654" y="3691113"/>
            <a:ext cx="3556659" cy="1761706"/>
            <a:chOff x="0" y="0"/>
            <a:chExt cx="1574614" cy="7799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4614" cy="779947"/>
            </a:xfrm>
            <a:custGeom>
              <a:avLst/>
              <a:gdLst/>
              <a:ahLst/>
              <a:cxnLst/>
              <a:rect l="l" t="t" r="r" b="b"/>
              <a:pathLst>
                <a:path w="1574614" h="779947">
                  <a:moveTo>
                    <a:pt x="1371414" y="0"/>
                  </a:moveTo>
                  <a:cubicBezTo>
                    <a:pt x="1483638" y="0"/>
                    <a:pt x="1574614" y="174597"/>
                    <a:pt x="1574614" y="389974"/>
                  </a:cubicBezTo>
                  <a:cubicBezTo>
                    <a:pt x="1574614" y="605350"/>
                    <a:pt x="1483638" y="779947"/>
                    <a:pt x="1371414" y="779947"/>
                  </a:cubicBezTo>
                  <a:lnTo>
                    <a:pt x="203200" y="779947"/>
                  </a:lnTo>
                  <a:cubicBezTo>
                    <a:pt x="90976" y="779947"/>
                    <a:pt x="0" y="605350"/>
                    <a:pt x="0" y="389974"/>
                  </a:cubicBezTo>
                  <a:cubicBezTo>
                    <a:pt x="0" y="17459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574614" cy="779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355353" y="289678"/>
            <a:ext cx="18240606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  <a:spcBef>
                <a:spcPct val="0"/>
              </a:spcBef>
            </a:pPr>
            <a:r>
              <a:rPr lang="en-US" sz="4100" b="1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Hipoteses 1: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512227"/>
            <a:ext cx="16479749" cy="7972079"/>
          </a:xfrm>
          <a:custGeom>
            <a:avLst/>
            <a:gdLst/>
            <a:ahLst/>
            <a:cxnLst/>
            <a:rect l="l" t="t" r="r" b="b"/>
            <a:pathLst>
              <a:path w="16479749" h="7972079">
                <a:moveTo>
                  <a:pt x="0" y="0"/>
                </a:moveTo>
                <a:lnTo>
                  <a:pt x="16479749" y="0"/>
                </a:lnTo>
                <a:lnTo>
                  <a:pt x="16479749" y="7972079"/>
                </a:lnTo>
                <a:lnTo>
                  <a:pt x="0" y="7972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2020628" y="2973175"/>
            <a:ext cx="3253834" cy="4631224"/>
          </a:xfrm>
          <a:custGeom>
            <a:avLst/>
            <a:gdLst/>
            <a:ahLst/>
            <a:cxnLst/>
            <a:rect l="l" t="t" r="r" b="b"/>
            <a:pathLst>
              <a:path w="3253834" h="4631224">
                <a:moveTo>
                  <a:pt x="0" y="0"/>
                </a:moveTo>
                <a:lnTo>
                  <a:pt x="3253833" y="0"/>
                </a:lnTo>
                <a:lnTo>
                  <a:pt x="3253833" y="4631223"/>
                </a:lnTo>
                <a:lnTo>
                  <a:pt x="0" y="4631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Freeform 4"/>
          <p:cNvSpPr/>
          <p:nvPr/>
        </p:nvSpPr>
        <p:spPr>
          <a:xfrm>
            <a:off x="2402843" y="7699648"/>
            <a:ext cx="2871618" cy="1010018"/>
          </a:xfrm>
          <a:custGeom>
            <a:avLst/>
            <a:gdLst/>
            <a:ahLst/>
            <a:cxnLst/>
            <a:rect l="l" t="t" r="r" b="b"/>
            <a:pathLst>
              <a:path w="2871618" h="1010018">
                <a:moveTo>
                  <a:pt x="0" y="0"/>
                </a:moveTo>
                <a:lnTo>
                  <a:pt x="2871618" y="0"/>
                </a:lnTo>
                <a:lnTo>
                  <a:pt x="2871618" y="1010018"/>
                </a:lnTo>
                <a:lnTo>
                  <a:pt x="0" y="1010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5" name="Group 5"/>
          <p:cNvGrpSpPr/>
          <p:nvPr/>
        </p:nvGrpSpPr>
        <p:grpSpPr>
          <a:xfrm>
            <a:off x="2131068" y="3538067"/>
            <a:ext cx="3032953" cy="1605433"/>
            <a:chOff x="0" y="0"/>
            <a:chExt cx="1342757" cy="7107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2757" cy="710762"/>
            </a:xfrm>
            <a:custGeom>
              <a:avLst/>
              <a:gdLst/>
              <a:ahLst/>
              <a:cxnLst/>
              <a:rect l="l" t="t" r="r" b="b"/>
              <a:pathLst>
                <a:path w="1342757" h="710762">
                  <a:moveTo>
                    <a:pt x="1139557" y="0"/>
                  </a:moveTo>
                  <a:cubicBezTo>
                    <a:pt x="1251782" y="0"/>
                    <a:pt x="1342757" y="159109"/>
                    <a:pt x="1342757" y="355381"/>
                  </a:cubicBezTo>
                  <a:cubicBezTo>
                    <a:pt x="1342757" y="551652"/>
                    <a:pt x="1251782" y="710762"/>
                    <a:pt x="1139557" y="710762"/>
                  </a:cubicBezTo>
                  <a:lnTo>
                    <a:pt x="203200" y="710762"/>
                  </a:lnTo>
                  <a:cubicBezTo>
                    <a:pt x="90976" y="710762"/>
                    <a:pt x="0" y="551652"/>
                    <a:pt x="0" y="355381"/>
                  </a:cubicBezTo>
                  <a:cubicBezTo>
                    <a:pt x="0" y="1591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342757" cy="710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355353" y="289678"/>
            <a:ext cx="18240606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  <a:spcBef>
                <a:spcPct val="0"/>
              </a:spcBef>
            </a:pPr>
            <a:r>
              <a:rPr lang="en-US" sz="4100" b="1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Hipoteses 2: </a:t>
            </a:r>
          </a:p>
        </p:txBody>
      </p:sp>
      <p:sp>
        <p:nvSpPr>
          <p:cNvPr id="9" name="Freeform 9"/>
          <p:cNvSpPr/>
          <p:nvPr/>
        </p:nvSpPr>
        <p:spPr>
          <a:xfrm>
            <a:off x="13940385" y="161730"/>
            <a:ext cx="4347615" cy="1075047"/>
          </a:xfrm>
          <a:custGeom>
            <a:avLst/>
            <a:gdLst/>
            <a:ahLst/>
            <a:cxnLst/>
            <a:rect l="l" t="t" r="r" b="b"/>
            <a:pathLst>
              <a:path w="4347615" h="1075047">
                <a:moveTo>
                  <a:pt x="0" y="0"/>
                </a:moveTo>
                <a:lnTo>
                  <a:pt x="4347615" y="0"/>
                </a:lnTo>
                <a:lnTo>
                  <a:pt x="4347615" y="1075046"/>
                </a:lnTo>
                <a:lnTo>
                  <a:pt x="0" y="1075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TextBox 10"/>
          <p:cNvSpPr txBox="1"/>
          <p:nvPr/>
        </p:nvSpPr>
        <p:spPr>
          <a:xfrm>
            <a:off x="14477579" y="499228"/>
            <a:ext cx="327322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import plotly.express as p</a:t>
            </a:r>
            <a:r>
              <a:rPr lang="en-US" sz="1800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287084" cy="10403072"/>
            <a:chOff x="0" y="0"/>
            <a:chExt cx="12382778" cy="1387076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6522" r="16522"/>
            <a:stretch>
              <a:fillRect/>
            </a:stretch>
          </p:blipFill>
          <p:spPr>
            <a:xfrm>
              <a:off x="0" y="0"/>
              <a:ext cx="12382778" cy="1387076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25655" r="24344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0" y="0"/>
            <a:ext cx="8210933" cy="1028700"/>
            <a:chOff x="0" y="0"/>
            <a:chExt cx="2162550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62550" cy="270933"/>
            </a:xfrm>
            <a:custGeom>
              <a:avLst/>
              <a:gdLst/>
              <a:ahLst/>
              <a:cxnLst/>
              <a:rect l="l" t="t" r="r" b="b"/>
              <a:pathLst>
                <a:path w="2162550" h="270933">
                  <a:moveTo>
                    <a:pt x="1959350" y="0"/>
                  </a:moveTo>
                  <a:lnTo>
                    <a:pt x="0" y="0"/>
                  </a:lnTo>
                  <a:lnTo>
                    <a:pt x="0" y="270933"/>
                  </a:lnTo>
                  <a:lnTo>
                    <a:pt x="1959350" y="270933"/>
                  </a:lnTo>
                  <a:lnTo>
                    <a:pt x="2162550" y="135467"/>
                  </a:lnTo>
                  <a:lnTo>
                    <a:pt x="195935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P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048250" cy="270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028871" y="5471993"/>
            <a:ext cx="4153190" cy="3301786"/>
          </a:xfrm>
          <a:custGeom>
            <a:avLst/>
            <a:gdLst/>
            <a:ahLst/>
            <a:cxnLst/>
            <a:rect l="l" t="t" r="r" b="b"/>
            <a:pathLst>
              <a:path w="4153190" h="3301786">
                <a:moveTo>
                  <a:pt x="0" y="0"/>
                </a:moveTo>
                <a:lnTo>
                  <a:pt x="4153190" y="0"/>
                </a:lnTo>
                <a:lnTo>
                  <a:pt x="4153190" y="3301786"/>
                </a:lnTo>
                <a:lnTo>
                  <a:pt x="0" y="3301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10" name="TextBox 10"/>
          <p:cNvSpPr txBox="1"/>
          <p:nvPr/>
        </p:nvSpPr>
        <p:spPr>
          <a:xfrm>
            <a:off x="299260" y="3781764"/>
            <a:ext cx="826278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2D3E96"/>
                </a:solidFill>
                <a:latin typeface="Garet Bold"/>
                <a:ea typeface="Garet Bold"/>
                <a:cs typeface="Garet Bold"/>
                <a:sym typeface="Garet Bold"/>
              </a:rPr>
              <a:t>Multiple Pages of Data from my API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9260" y="190500"/>
            <a:ext cx="794482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42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Major Obstacle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242</Words>
  <Application>Microsoft Office PowerPoint</Application>
  <PresentationFormat>Personalizados</PresentationFormat>
  <Paragraphs>52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7" baseType="lpstr">
      <vt:lpstr>Garet</vt:lpstr>
      <vt:lpstr>Garet Ultra-Bold</vt:lpstr>
      <vt:lpstr>Arial</vt:lpstr>
      <vt:lpstr>Calibri</vt:lpstr>
      <vt:lpstr>Garet Bold</vt:lpstr>
      <vt:lpstr>Aptos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Thunderstorms, Hurricanes, and Tornados Science Presentation in Navy Grey Photographic Style</dc:title>
  <cp:lastModifiedBy>Ines Bettencourt Macedo</cp:lastModifiedBy>
  <cp:revision>2</cp:revision>
  <dcterms:created xsi:type="dcterms:W3CDTF">2006-08-16T00:00:00Z</dcterms:created>
  <dcterms:modified xsi:type="dcterms:W3CDTF">2024-10-17T20:24:11Z</dcterms:modified>
  <dc:identifier>DAGTXbB-z10</dc:identifier>
</cp:coreProperties>
</file>